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9" r:id="rId2"/>
    <p:sldId id="425" r:id="rId3"/>
    <p:sldId id="441" r:id="rId4"/>
    <p:sldId id="409" r:id="rId5"/>
    <p:sldId id="412" r:id="rId6"/>
    <p:sldId id="442" r:id="rId7"/>
    <p:sldId id="424" r:id="rId8"/>
    <p:sldId id="421" r:id="rId9"/>
    <p:sldId id="276" r:id="rId10"/>
    <p:sldId id="443" r:id="rId11"/>
    <p:sldId id="268" r:id="rId12"/>
    <p:sldId id="39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8FA"/>
    <a:srgbClr val="649DAA"/>
    <a:srgbClr val="6488AA"/>
    <a:srgbClr val="90A5AA"/>
    <a:srgbClr val="C0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23"/>
    <p:restoredTop sz="94803"/>
  </p:normalViewPr>
  <p:slideViewPr>
    <p:cSldViewPr snapToGrid="0">
      <p:cViewPr varScale="1">
        <p:scale>
          <a:sx n="133" d="100"/>
          <a:sy n="133" d="100"/>
        </p:scale>
        <p:origin x="21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032F-900B-A54D-8943-ABF9E42DB867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3306F-8FB2-5D4C-B490-0B8DC053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70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chatgpt.com</a:t>
            </a:r>
            <a:r>
              <a:rPr lang="en-US" dirty="0"/>
              <a:t>/c/724739f2-321d-455b-b882-84645a21c626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78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18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31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75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90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6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3306F-8FB2-5D4C-B490-0B8DC0530D1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10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isidore</a:t>
            </a:r>
            <a:r>
              <a:rPr lang="en-US" dirty="0"/>
              <a:t>/Talks/blob/master/</a:t>
            </a:r>
            <a:r>
              <a:rPr lang="en-US" dirty="0" err="1"/>
              <a:t>ChatGPTPrompting.md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9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4529B-05D2-B090-98FF-8CED999AD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4534F-B3C3-D98B-F7C5-EC166921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3D45-C18C-AC0F-AD31-448F5C4D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8BB3B-4989-298B-0D83-8F929F6E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93C37-CC34-529B-51B2-D6BFA1C9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48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7076-962A-A610-77B2-73081C3D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03670-6366-73AD-79CD-2C62DC0ED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EF8EC-A87A-CC22-31C7-F62578F7F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D19F2-01D5-98ED-AEA9-DCBEF770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ED6F-73E9-CDCD-9064-123E4E9C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5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22F86-A9AC-A302-0402-E35BBC342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FA8125-8C1F-1323-15ED-F704D99A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F975E-BC94-7820-05C3-30D6757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A0C03-F8E0-CAD5-6CF8-24E1F5D7B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DCFE-C0DE-BAFC-F20B-0B47D6FA8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B4E12-0672-DB54-3A6C-C27E0886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BB362-CC6A-1E4D-F2A1-6B7250CF0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6FC04-CBFA-9DA1-C99C-B4B682413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8F2D1-CC38-662B-5AC7-8EECD48A3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C6185-99F4-8BE4-2744-AD34EBF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20BD-DC7F-B736-D0B8-387705A2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74E3-F316-1BBC-A3AE-B5B5A541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F0EAE-AF40-BF33-2A17-8A03165D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26769-CDA8-6F48-F4FD-318F3E4AC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8A05-868E-6D41-CC20-7A1B880B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11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CCA3-3484-D299-0EC7-9912110A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51B2-1EF1-C621-8345-0B20BE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351E18-BC3A-59FA-89C5-5562FEF4D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6D9B3-590D-F67F-BD8B-90032BE0D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BCBB3-65DF-E329-0746-7F04EF88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774AEA-CD0A-5EE7-4345-E74E75D2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1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8B8-98CF-41BA-F19E-B7CA13B57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22FAF-2415-322F-0AC2-428CFA7C4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6F9FC-5EBF-B382-283E-400CC1E48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F7F0A-4FE6-C5D7-63AB-1469FDD99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A53F5-75A1-FD5B-A3AA-5698250F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DD11B-A171-FC0C-2C09-C9596E90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B79906-6D13-7FC9-EF68-9BA6C8B4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8FAE5-45AB-8401-4A78-FFE93CE7D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0889-A894-3898-D5FD-A98E0F5C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6AA6E-5A36-B06D-2F0E-DE58C48B5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7360B-0001-4E34-D4F1-1D36726C8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C807D-B60B-C66D-69D6-1D90A0807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34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7DE44-555E-8A44-6685-70B92E7F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6D830-CB91-2EFD-4134-6E5B0A5D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B72DBB-CEA2-33E1-90BD-CFBB5370D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D29F1-1B21-5335-DE84-7417042DD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56D6D-BB03-BF6C-3EBA-ED99749F4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174E6C-ADCC-881A-1029-18CAA2169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0FF31E-D46B-6CFF-51A9-61C3A58E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911E2-285D-C2C9-AB1A-A4326066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EC836-C4F1-EC7A-FAC2-31EA1866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3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8BA6-BDAC-480C-EF8B-A6E5DC690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B00E9E-351F-90DD-A13E-224871DFD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611DB-A6B9-4879-F5F8-F2B6839CC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20985-A3D4-2253-9319-E66B48EF6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DAFC2-CE46-B87E-1BD8-D7D7ED74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A0C42F-8920-7B0C-5213-9051BC4C7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A759F0-699F-B2EA-CF34-4D3B7ADF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02440-881D-574B-EEEF-48406C9EB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15E72-1716-A64D-1D58-AD7ADD9AF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23DABD-AC84-4D4B-860C-DBD95A52CCF6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F04BD-F61E-A887-BAC8-E51346F44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FAC9E-7BC3-42B0-B4B3-A8232F2C33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CFA240-272A-7C43-9411-73EF83C2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91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EB675-59B2-FA46-5456-8E10C758CD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Storytime GPT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716A4-567C-F08F-1079-5AEC37EAD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Llewellyn Falco</a:t>
            </a:r>
          </a:p>
        </p:txBody>
      </p:sp>
    </p:spTree>
    <p:extLst>
      <p:ext uri="{BB962C8B-B14F-4D97-AF65-F5344CB8AC3E}">
        <p14:creationId xmlns:p14="http://schemas.microsoft.com/office/powerpoint/2010/main" val="1574775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Choices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087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3AC9B0-BF1C-FA87-4895-B9CCC1C33F56}"/>
              </a:ext>
            </a:extLst>
          </p:cNvPr>
          <p:cNvSpPr/>
          <p:nvPr/>
        </p:nvSpPr>
        <p:spPr>
          <a:xfrm>
            <a:off x="5517931" y="944652"/>
            <a:ext cx="252248" cy="55599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6DD2033-07A7-D20A-4DCE-E1EAE8401EB8}"/>
              </a:ext>
            </a:extLst>
          </p:cNvPr>
          <p:cNvSpPr/>
          <p:nvPr/>
        </p:nvSpPr>
        <p:spPr>
          <a:xfrm>
            <a:off x="6077825" y="2359430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DALL·E 3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F67A648-52C0-9491-B6C9-2632DB1B3D21}"/>
              </a:ext>
            </a:extLst>
          </p:cNvPr>
          <p:cNvSpPr/>
          <p:nvPr/>
        </p:nvSpPr>
        <p:spPr>
          <a:xfrm>
            <a:off x="6077825" y="3720803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6B45B9F-89BB-5FDF-A4BF-4A1749BD2261}"/>
              </a:ext>
            </a:extLst>
          </p:cNvPr>
          <p:cNvSpPr/>
          <p:nvPr/>
        </p:nvSpPr>
        <p:spPr>
          <a:xfrm>
            <a:off x="6088122" y="5082177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Bing / Browser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957F94-A281-CC1F-8B41-C603B3A398C7}"/>
              </a:ext>
            </a:extLst>
          </p:cNvPr>
          <p:cNvSpPr/>
          <p:nvPr/>
        </p:nvSpPr>
        <p:spPr>
          <a:xfrm>
            <a:off x="7809187" y="944652"/>
            <a:ext cx="252248" cy="55599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72396738-05A8-E08C-F897-344C6EED3831}"/>
              </a:ext>
            </a:extLst>
          </p:cNvPr>
          <p:cNvSpPr/>
          <p:nvPr/>
        </p:nvSpPr>
        <p:spPr>
          <a:xfrm>
            <a:off x="10024037" y="711466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Markdown</a:t>
            </a: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E6BF2724-0D89-496F-6CAC-2E4E47B3E26C}"/>
              </a:ext>
            </a:extLst>
          </p:cNvPr>
          <p:cNvSpPr/>
          <p:nvPr/>
        </p:nvSpPr>
        <p:spPr>
          <a:xfrm>
            <a:off x="10013943" y="1575869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Mermaid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38738D20-31CE-6778-DC54-9B5AAC10A9C5}"/>
              </a:ext>
            </a:extLst>
          </p:cNvPr>
          <p:cNvSpPr/>
          <p:nvPr/>
        </p:nvSpPr>
        <p:spPr>
          <a:xfrm>
            <a:off x="8227651" y="178924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A96D078-4A75-AF52-A5A7-936F5EC50B69}"/>
              </a:ext>
            </a:extLst>
          </p:cNvPr>
          <p:cNvSpPr/>
          <p:nvPr/>
        </p:nvSpPr>
        <p:spPr>
          <a:xfrm>
            <a:off x="8207907" y="967408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Text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316C57BE-E6A2-5530-8437-061047FB6972}"/>
              </a:ext>
            </a:extLst>
          </p:cNvPr>
          <p:cNvSpPr/>
          <p:nvPr/>
        </p:nvSpPr>
        <p:spPr>
          <a:xfrm>
            <a:off x="9573049" y="418152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File Output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1A53859-A27E-4A6C-EF69-2C362FE5725A}"/>
              </a:ext>
            </a:extLst>
          </p:cNvPr>
          <p:cNvSpPr/>
          <p:nvPr/>
        </p:nvSpPr>
        <p:spPr>
          <a:xfrm>
            <a:off x="9573049" y="5203398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Powerpoint</a:t>
            </a:r>
            <a:endParaRPr lang="en-US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25E7846D-A74F-30E3-6513-5B37AAF6B954}"/>
              </a:ext>
            </a:extLst>
          </p:cNvPr>
          <p:cNvSpPr/>
          <p:nvPr/>
        </p:nvSpPr>
        <p:spPr>
          <a:xfrm>
            <a:off x="8264970" y="2757903"/>
            <a:ext cx="130807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B66B7B-8A9A-45E9-A1A4-ADF998CDE356}"/>
              </a:ext>
            </a:extLst>
          </p:cNvPr>
          <p:cNvSpPr/>
          <p:nvPr/>
        </p:nvSpPr>
        <p:spPr>
          <a:xfrm>
            <a:off x="5517931" y="603068"/>
            <a:ext cx="2543504" cy="3376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2BFB72A-8B8E-60FC-36F0-54FC2E423E32}"/>
              </a:ext>
            </a:extLst>
          </p:cNvPr>
          <p:cNvSpPr/>
          <p:nvPr/>
        </p:nvSpPr>
        <p:spPr>
          <a:xfrm>
            <a:off x="5517931" y="6415073"/>
            <a:ext cx="2543504" cy="3376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ChatGPT</a:t>
            </a:r>
            <a:endParaRPr lang="en-US" dirty="0"/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6A87CEC4-3292-EEC1-B37C-8B45EB755595}"/>
              </a:ext>
            </a:extLst>
          </p:cNvPr>
          <p:cNvSpPr/>
          <p:nvPr/>
        </p:nvSpPr>
        <p:spPr>
          <a:xfrm>
            <a:off x="9573049" y="4692460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Zip</a:t>
            </a:r>
            <a:endParaRPr lang="en-US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A9BAE8A3-42A1-A93F-E07E-70B6E339F32C}"/>
              </a:ext>
            </a:extLst>
          </p:cNvPr>
          <p:cNvSpPr/>
          <p:nvPr/>
        </p:nvSpPr>
        <p:spPr>
          <a:xfrm>
            <a:off x="10013943" y="2574537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SVG</a:t>
            </a:r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id="{2B0B3BB7-F170-81E0-4BB3-C2E545AD2100}"/>
              </a:ext>
            </a:extLst>
          </p:cNvPr>
          <p:cNvSpPr/>
          <p:nvPr/>
        </p:nvSpPr>
        <p:spPr>
          <a:xfrm>
            <a:off x="9573049" y="5714335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Your File Format</a:t>
            </a:r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BDB87F02-D295-6447-5B07-79D51C257FD4}"/>
              </a:ext>
            </a:extLst>
          </p:cNvPr>
          <p:cNvSpPr/>
          <p:nvPr/>
        </p:nvSpPr>
        <p:spPr>
          <a:xfrm>
            <a:off x="10013943" y="2075203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</a:t>
            </a:r>
            <a:endParaRPr lang="en-US" dirty="0"/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BF1491CB-54FE-8161-1781-C532735D977A}"/>
              </a:ext>
            </a:extLst>
          </p:cNvPr>
          <p:cNvSpPr/>
          <p:nvPr/>
        </p:nvSpPr>
        <p:spPr>
          <a:xfrm>
            <a:off x="10013943" y="3073872"/>
            <a:ext cx="1818289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>
                <a:solidFill>
                  <a:schemeClr val="bg1"/>
                </a:solidFill>
                <a:effectLst/>
                <a:latin typeface="roboto_regular"/>
              </a:rPr>
              <a:t>LaTeX</a:t>
            </a:r>
            <a:endParaRPr lang="en-US" b="0" i="0" dirty="0">
              <a:solidFill>
                <a:schemeClr val="bg1"/>
              </a:solidFill>
              <a:effectLst/>
              <a:latin typeface="roboto_regular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B8E8D51-F560-D08F-46ED-72D4FE337020}"/>
              </a:ext>
            </a:extLst>
          </p:cNvPr>
          <p:cNvSpPr/>
          <p:nvPr/>
        </p:nvSpPr>
        <p:spPr>
          <a:xfrm>
            <a:off x="6072346" y="998057"/>
            <a:ext cx="1418897" cy="125073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LLM</a:t>
            </a:r>
            <a:endParaRPr lang="en-US" dirty="0"/>
          </a:p>
        </p:txBody>
      </p:sp>
      <p:sp>
        <p:nvSpPr>
          <p:cNvPr id="39" name="Pentagon 38">
            <a:extLst>
              <a:ext uri="{FF2B5EF4-FFF2-40B4-BE49-F238E27FC236}">
                <a16:creationId xmlns:a16="http://schemas.microsoft.com/office/drawing/2014/main" id="{714CAEDE-9AA3-873C-547D-F204C0460A99}"/>
              </a:ext>
            </a:extLst>
          </p:cNvPr>
          <p:cNvSpPr/>
          <p:nvPr/>
        </p:nvSpPr>
        <p:spPr>
          <a:xfrm>
            <a:off x="898131" y="1449034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(Zero shot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/>
              <a:t> Question</a:t>
            </a:r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378C260F-2D37-ACAC-1B70-9EFE85B640E5}"/>
              </a:ext>
            </a:extLst>
          </p:cNvPr>
          <p:cNvSpPr/>
          <p:nvPr/>
        </p:nvSpPr>
        <p:spPr>
          <a:xfrm>
            <a:off x="8137717" y="4459802"/>
            <a:ext cx="1435332" cy="441435"/>
          </a:xfrm>
          <a:prstGeom prst="hex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41" name="Pentagon 40">
            <a:extLst>
              <a:ext uri="{FF2B5EF4-FFF2-40B4-BE49-F238E27FC236}">
                <a16:creationId xmlns:a16="http://schemas.microsoft.com/office/drawing/2014/main" id="{32E24763-840F-12AD-9A2E-6D1657402154}"/>
              </a:ext>
            </a:extLst>
          </p:cNvPr>
          <p:cNvSpPr/>
          <p:nvPr/>
        </p:nvSpPr>
        <p:spPr>
          <a:xfrm>
            <a:off x="3189387" y="116489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Markdown</a:t>
            </a:r>
          </a:p>
        </p:txBody>
      </p:sp>
      <p:sp>
        <p:nvSpPr>
          <p:cNvPr id="42" name="Pentagon 41">
            <a:extLst>
              <a:ext uri="{FF2B5EF4-FFF2-40B4-BE49-F238E27FC236}">
                <a16:creationId xmlns:a16="http://schemas.microsoft.com/office/drawing/2014/main" id="{38AFF908-7C1C-3DDD-ACDD-8F13C620FD81}"/>
              </a:ext>
            </a:extLst>
          </p:cNvPr>
          <p:cNvSpPr/>
          <p:nvPr/>
        </p:nvSpPr>
        <p:spPr>
          <a:xfrm>
            <a:off x="3183317" y="180159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Formatting</a:t>
            </a:r>
          </a:p>
        </p:txBody>
      </p:sp>
      <p:sp>
        <p:nvSpPr>
          <p:cNvPr id="43" name="Pentagon 42">
            <a:extLst>
              <a:ext uri="{FF2B5EF4-FFF2-40B4-BE49-F238E27FC236}">
                <a16:creationId xmlns:a16="http://schemas.microsoft.com/office/drawing/2014/main" id="{520CA43F-124B-143C-4071-613F0DE5F4D0}"/>
              </a:ext>
            </a:extLst>
          </p:cNvPr>
          <p:cNvSpPr/>
          <p:nvPr/>
        </p:nvSpPr>
        <p:spPr>
          <a:xfrm>
            <a:off x="3162882" y="2468011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Only show code</a:t>
            </a:r>
          </a:p>
        </p:txBody>
      </p:sp>
      <p:sp>
        <p:nvSpPr>
          <p:cNvPr id="45" name="Pentagon 44">
            <a:extLst>
              <a:ext uri="{FF2B5EF4-FFF2-40B4-BE49-F238E27FC236}">
                <a16:creationId xmlns:a16="http://schemas.microsoft.com/office/drawing/2014/main" id="{4FBBC31C-987F-9DD4-6B4D-CA2A429FBEFA}"/>
              </a:ext>
            </a:extLst>
          </p:cNvPr>
          <p:cNvSpPr/>
          <p:nvPr/>
        </p:nvSpPr>
        <p:spPr>
          <a:xfrm>
            <a:off x="863281" y="3995709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</a:t>
            </a:r>
          </a:p>
        </p:txBody>
      </p:sp>
      <p:sp>
        <p:nvSpPr>
          <p:cNvPr id="47" name="Pentagon 46">
            <a:extLst>
              <a:ext uri="{FF2B5EF4-FFF2-40B4-BE49-F238E27FC236}">
                <a16:creationId xmlns:a16="http://schemas.microsoft.com/office/drawing/2014/main" id="{4FD61F8F-BE14-AA6D-8150-492CCEF1FF6B}"/>
              </a:ext>
            </a:extLst>
          </p:cNvPr>
          <p:cNvSpPr/>
          <p:nvPr/>
        </p:nvSpPr>
        <p:spPr>
          <a:xfrm>
            <a:off x="3120588" y="3320628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Iterative</a:t>
            </a:r>
          </a:p>
        </p:txBody>
      </p:sp>
      <p:sp>
        <p:nvSpPr>
          <p:cNvPr id="49" name="Pentagon 48">
            <a:extLst>
              <a:ext uri="{FF2B5EF4-FFF2-40B4-BE49-F238E27FC236}">
                <a16:creationId xmlns:a16="http://schemas.microsoft.com/office/drawing/2014/main" id="{AF49427A-492B-7476-D300-1273E3EF834F}"/>
              </a:ext>
            </a:extLst>
          </p:cNvPr>
          <p:cNvSpPr/>
          <p:nvPr/>
        </p:nvSpPr>
        <p:spPr>
          <a:xfrm>
            <a:off x="3124590" y="3986762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Interview</a:t>
            </a:r>
          </a:p>
        </p:txBody>
      </p:sp>
      <p:sp>
        <p:nvSpPr>
          <p:cNvPr id="50" name="Pentagon 49">
            <a:extLst>
              <a:ext uri="{FF2B5EF4-FFF2-40B4-BE49-F238E27FC236}">
                <a16:creationId xmlns:a16="http://schemas.microsoft.com/office/drawing/2014/main" id="{778E5CCB-5664-AAF2-6A08-93D57B6DA3BE}"/>
              </a:ext>
            </a:extLst>
          </p:cNvPr>
          <p:cNvSpPr/>
          <p:nvPr/>
        </p:nvSpPr>
        <p:spPr>
          <a:xfrm>
            <a:off x="3120322" y="4629042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Planning</a:t>
            </a:r>
          </a:p>
        </p:txBody>
      </p:sp>
      <p:sp>
        <p:nvSpPr>
          <p:cNvPr id="51" name="Pentagon 50">
            <a:extLst>
              <a:ext uri="{FF2B5EF4-FFF2-40B4-BE49-F238E27FC236}">
                <a16:creationId xmlns:a16="http://schemas.microsoft.com/office/drawing/2014/main" id="{99E5295E-93E8-8CCE-67F3-651736B1444B}"/>
              </a:ext>
            </a:extLst>
          </p:cNvPr>
          <p:cNvSpPr/>
          <p:nvPr/>
        </p:nvSpPr>
        <p:spPr>
          <a:xfrm>
            <a:off x="898131" y="5650917"/>
            <a:ext cx="2125009" cy="568270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383285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9" grpId="0" animBg="1"/>
      <p:bldP spid="20" grpId="0" animBg="1"/>
      <p:bldP spid="21" grpId="0" animBg="1"/>
      <p:bldP spid="28" grpId="0" animBg="1"/>
      <p:bldP spid="29" grpId="0" animBg="1"/>
      <p:bldP spid="31" grpId="0" animBg="1"/>
      <p:bldP spid="35" grpId="0" animBg="1"/>
      <p:bldP spid="37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5" grpId="0" animBg="1"/>
      <p:bldP spid="47" grpId="0" animBg="1"/>
      <p:bldP spid="49" grpId="0" animBg="1"/>
      <p:bldP spid="50" grpId="0" animBg="1"/>
      <p:bldP spid="5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F9-ABC8-6E95-A72F-2D3FA170E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" y="6089142"/>
            <a:ext cx="2037670" cy="614680"/>
          </a:xfrm>
        </p:spPr>
        <p:txBody>
          <a:bodyPr>
            <a:normAutofit/>
          </a:bodyPr>
          <a:lstStyle/>
          <a:p>
            <a:r>
              <a:rPr lang="en-US" sz="2800"/>
              <a:t>Resources</a:t>
            </a:r>
            <a:endParaRPr lang="en-US" sz="40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AC883-8F53-7EE0-C06F-B9BF1D2B22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47" r="12860"/>
          <a:stretch/>
        </p:blipFill>
        <p:spPr>
          <a:xfrm>
            <a:off x="9788570" y="2424938"/>
            <a:ext cx="2037670" cy="2011680"/>
          </a:xfrm>
          <a:prstGeom prst="ellipse">
            <a:avLst/>
          </a:prstGeom>
          <a:ln w="3175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DDAAE63-AAA4-FBA8-4EDE-AA6648E4DD57}"/>
              </a:ext>
            </a:extLst>
          </p:cNvPr>
          <p:cNvSpPr txBox="1">
            <a:spLocks/>
          </p:cNvSpPr>
          <p:nvPr/>
        </p:nvSpPr>
        <p:spPr>
          <a:xfrm>
            <a:off x="3924742" y="257302"/>
            <a:ext cx="4081338" cy="9974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/>
              <a:t>Thank you!</a:t>
            </a:r>
            <a:endParaRPr lang="en-US" sz="72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D30E95-1210-498C-FC17-744961AFBA84}"/>
              </a:ext>
            </a:extLst>
          </p:cNvPr>
          <p:cNvSpPr txBox="1"/>
          <p:nvPr/>
        </p:nvSpPr>
        <p:spPr>
          <a:xfrm>
            <a:off x="8006080" y="324433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Llewellyn Falco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09AD5-AB68-37B1-90CE-81B752891329}"/>
              </a:ext>
            </a:extLst>
          </p:cNvPr>
          <p:cNvSpPr txBox="1"/>
          <p:nvPr/>
        </p:nvSpPr>
        <p:spPr>
          <a:xfrm>
            <a:off x="5278795" y="6231366"/>
            <a:ext cx="2727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Please connect on LinkedIn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3DA9A-1322-EC0F-CCD9-420A9B2106DB}"/>
              </a:ext>
            </a:extLst>
          </p:cNvPr>
          <p:cNvSpPr txBox="1"/>
          <p:nvPr/>
        </p:nvSpPr>
        <p:spPr>
          <a:xfrm>
            <a:off x="71120" y="6488668"/>
            <a:ext cx="43460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isidore</a:t>
            </a:r>
            <a:r>
              <a:rPr lang="en-US" sz="1200" dirty="0"/>
              <a:t>/Talks/blob/master/</a:t>
            </a:r>
            <a:r>
              <a:rPr lang="en-US" sz="1200" dirty="0" err="1"/>
              <a:t>TddWithChatGpt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72409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Zero Shot </a:t>
            </a:r>
            <a:br>
              <a:rPr lang="en-US" b="1" dirty="0"/>
            </a:br>
            <a:r>
              <a:rPr lang="en-US" b="1" dirty="0"/>
              <a:t>Prompting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A creative illustration in the style of an IKEA-style assembly manual, depicting a sniper aiming a rifle, where instead of a bullet, a stream of text is being fired. The scene should be presented as a line drawing with detailed blueprints, including labeled parts of the rifle and text. The target is shown as a head silhouette with the text prompt aiming towards it, resembling a technical schematic. The drawing should maintain the minimalist and instructional look typical of flat-pack furniture instructions.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532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The Wall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1CE248-638F-2995-7AD1-6D5D2EAAB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41179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8B22BE-8666-3212-BE5E-DA7F153BDB01}"/>
              </a:ext>
            </a:extLst>
          </p:cNvPr>
          <p:cNvSpPr txBox="1"/>
          <p:nvPr/>
        </p:nvSpPr>
        <p:spPr>
          <a:xfrm>
            <a:off x="8633840" y="3055365"/>
            <a:ext cx="559769" cy="110799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6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1DD409-BB76-07EC-C0AF-5AFE874668D5}"/>
              </a:ext>
            </a:extLst>
          </p:cNvPr>
          <p:cNvSpPr txBox="1"/>
          <p:nvPr/>
        </p:nvSpPr>
        <p:spPr>
          <a:xfrm>
            <a:off x="8136431" y="3429000"/>
            <a:ext cx="393056" cy="646331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4199EA-BC9A-5545-C89D-1C1CD48D20D0}"/>
              </a:ext>
            </a:extLst>
          </p:cNvPr>
          <p:cNvSpPr txBox="1"/>
          <p:nvPr/>
        </p:nvSpPr>
        <p:spPr>
          <a:xfrm>
            <a:off x="8918772" y="3819982"/>
            <a:ext cx="415498" cy="707886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AA21E-FF6C-76CA-20C2-63C920B990F9}"/>
              </a:ext>
            </a:extLst>
          </p:cNvPr>
          <p:cNvSpPr txBox="1"/>
          <p:nvPr/>
        </p:nvSpPr>
        <p:spPr>
          <a:xfrm>
            <a:off x="7775891" y="3926714"/>
            <a:ext cx="494046" cy="923330"/>
          </a:xfrm>
          <a:prstGeom prst="rect">
            <a:avLst/>
          </a:prstGeom>
          <a:noFill/>
          <a:effectLst>
            <a:glow rad="127000">
              <a:schemeClr val="bg1"/>
            </a:glow>
          </a:effectLst>
        </p:spPr>
        <p:txBody>
          <a:bodyPr wrap="none" rtlCol="0">
            <a:spAutoFit/>
          </a:bodyPr>
          <a:lstStyle/>
          <a:p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55236">
                    <a:schemeClr val="bg1">
                      <a:alpha val="78221"/>
                    </a:schemeClr>
                  </a:glow>
                </a:effectLst>
                <a:latin typeface="HeadLineA" pitchFamily="2" charset="-127"/>
                <a:ea typeface="HeadLineA" pitchFamily="2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38259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Hackea</a:t>
            </a:r>
            <a:r>
              <a:rPr lang="en-US" b="1" dirty="0"/>
              <a:t> (Hack + Ikea)</a:t>
            </a:r>
            <a:br>
              <a:rPr lang="en-US" b="1" dirty="0"/>
            </a:br>
            <a:r>
              <a:rPr lang="en-US" b="1" dirty="0"/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&amp;Other ways of getting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what you want</a:t>
            </a:r>
          </a:p>
        </p:txBody>
      </p:sp>
      <p:pic>
        <p:nvPicPr>
          <p:cNvPr id="6" name="Picture 5" descr="A room with a tv and a wall&#10;&#10;Description automatically generated with medium confidence">
            <a:extLst>
              <a:ext uri="{FF2B5EF4-FFF2-40B4-BE49-F238E27FC236}">
                <a16:creationId xmlns:a16="http://schemas.microsoft.com/office/drawing/2014/main" id="{8D421BB8-391D-9B60-00D5-6C0595EA9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612" y="0"/>
            <a:ext cx="6789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0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llustration of an IKEA-style assembly manual page for a dresser. The page features clear, step-by-step instructions using simple line drawings and numbered steps. It includes an isometric view of a wooden dresser with multiple drawers, showing parts being assembled. The page has small diagrams for tools like a screwdriver and dowels, and includes labels and short textual instructions in a clean, minimalist design, resembling typical flat-pack furniture instructions.">
            <a:extLst>
              <a:ext uri="{FF2B5EF4-FFF2-40B4-BE49-F238E27FC236}">
                <a16:creationId xmlns:a16="http://schemas.microsoft.com/office/drawing/2014/main" id="{E7C0E0AC-F3BB-C329-D9D2-92E2EFA35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902" y="374713"/>
            <a:ext cx="5649013" cy="564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Parts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Some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assembly required</a:t>
            </a:r>
          </a:p>
        </p:txBody>
      </p:sp>
    </p:spTree>
    <p:extLst>
      <p:ext uri="{BB962C8B-B14F-4D97-AF65-F5344CB8AC3E}">
        <p14:creationId xmlns:p14="http://schemas.microsoft.com/office/powerpoint/2010/main" val="3415081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4BFB66-AFEC-BC79-344A-3327984571F3}"/>
              </a:ext>
            </a:extLst>
          </p:cNvPr>
          <p:cNvSpPr txBox="1"/>
          <p:nvPr/>
        </p:nvSpPr>
        <p:spPr>
          <a:xfrm>
            <a:off x="1729047" y="922713"/>
            <a:ext cx="75396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Story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Create interview prompt (group)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Story (pairs)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Share</a:t>
            </a:r>
          </a:p>
          <a:p>
            <a:pPr marL="342900" indent="-342900">
              <a:buAutoNum type="arabicPeriod"/>
            </a:pPr>
            <a:r>
              <a:rPr lang="en-US" sz="2400" dirty="0"/>
              <a:t>Slides 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Prompt (group)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Create Slides</a:t>
            </a:r>
          </a:p>
          <a:p>
            <a:pPr marL="800100" lvl="1" indent="-342900">
              <a:buAutoNum type="arabicPeriod"/>
            </a:pPr>
            <a:r>
              <a:rPr lang="en-US" sz="2400" dirty="0"/>
              <a:t>Images</a:t>
            </a:r>
          </a:p>
          <a:p>
            <a:pPr marL="342900" indent="-342900">
              <a:buAutoNum type="arabicPeriod"/>
            </a:pPr>
            <a:r>
              <a:rPr lang="en-US" sz="2400" dirty="0"/>
              <a:t>Storytime</a:t>
            </a:r>
          </a:p>
        </p:txBody>
      </p:sp>
    </p:spTree>
    <p:extLst>
      <p:ext uri="{BB962C8B-B14F-4D97-AF65-F5344CB8AC3E}">
        <p14:creationId xmlns:p14="http://schemas.microsoft.com/office/powerpoint/2010/main" val="2296194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4958984" cy="1325563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Multi-step Prompt</a:t>
            </a:r>
            <a:br>
              <a:rPr lang="en-US" b="1" dirty="0"/>
            </a:br>
            <a:r>
              <a:rPr lang="en-US" sz="3100" b="1" dirty="0">
                <a:latin typeface="Ink Free" panose="03080402000500000000" pitchFamily="66" charset="0"/>
              </a:rPr>
              <a:t>Here’s the plan, </a:t>
            </a:r>
            <a:br>
              <a:rPr lang="en-US" sz="3100" b="1" dirty="0">
                <a:latin typeface="Ink Free" panose="03080402000500000000" pitchFamily="66" charset="0"/>
              </a:rPr>
            </a:br>
            <a:r>
              <a:rPr lang="en-US" sz="3100" b="1" dirty="0">
                <a:latin typeface="Ink Free" panose="03080402000500000000" pitchFamily="66" charset="0"/>
              </a:rPr>
              <a:t>Here’s the details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  <a:latin typeface="Ink Free" panose="03080402000500000000" pitchFamily="66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E4F69B5-5439-8EDC-D70F-2EB7BCEFE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6421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973A72-66AC-6237-A32A-BB937BF13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703" y="2428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Concept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="1" dirty="0"/>
              <a:t>Markdown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2" descr="A minimalistic illustration of an empty computer monitor, styled as an IKEA-style assembly manual. The image features a line drawing of a sleek, modern monitor with a thin bezel and a simple stand. The design maintains a clean, instructional appearance typical of flat-pack furniture instructions, emphasizing clarity and simplicity. The artwork includes labels and annotations for different parts of the monitor, resembling a technical blueprint.">
            <a:extLst>
              <a:ext uri="{FF2B5EF4-FFF2-40B4-BE49-F238E27FC236}">
                <a16:creationId xmlns:a16="http://schemas.microsoft.com/office/drawing/2014/main" id="{EC917338-FA68-19A8-2B1F-97E5B8B556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8" t="20391" r="27401" b="36729"/>
          <a:stretch/>
        </p:blipFill>
        <p:spPr bwMode="auto">
          <a:xfrm>
            <a:off x="4796317" y="1"/>
            <a:ext cx="73956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1B982F5-9F9B-7504-E0B5-8C6CFD535854}"/>
              </a:ext>
            </a:extLst>
          </p:cNvPr>
          <p:cNvSpPr/>
          <p:nvPr/>
        </p:nvSpPr>
        <p:spPr>
          <a:xfrm>
            <a:off x="5665694" y="510988"/>
            <a:ext cx="6104965" cy="5593977"/>
          </a:xfrm>
          <a:custGeom>
            <a:avLst/>
            <a:gdLst>
              <a:gd name="connsiteX0" fmla="*/ 0 w 6104965"/>
              <a:gd name="connsiteY0" fmla="*/ 833718 h 5593977"/>
              <a:gd name="connsiteX1" fmla="*/ 6104965 w 6104965"/>
              <a:gd name="connsiteY1" fmla="*/ 0 h 5593977"/>
              <a:gd name="connsiteX2" fmla="*/ 6087035 w 6104965"/>
              <a:gd name="connsiteY2" fmla="*/ 4589930 h 5593977"/>
              <a:gd name="connsiteX3" fmla="*/ 26894 w 6104965"/>
              <a:gd name="connsiteY3" fmla="*/ 5593977 h 5593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4965" h="5593977">
                <a:moveTo>
                  <a:pt x="0" y="833718"/>
                </a:moveTo>
                <a:lnTo>
                  <a:pt x="6104965" y="0"/>
                </a:lnTo>
                <a:cubicBezTo>
                  <a:pt x="6098988" y="1529977"/>
                  <a:pt x="6093012" y="3059953"/>
                  <a:pt x="6087035" y="4589930"/>
                </a:cubicBezTo>
                <a:lnTo>
                  <a:pt x="26894" y="5593977"/>
                </a:lnTo>
              </a:path>
            </a:pathLst>
          </a:cu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CD827-B972-89AC-E8CF-D0A2F16E02A6}"/>
              </a:ext>
            </a:extLst>
          </p:cNvPr>
          <p:cNvSpPr txBox="1"/>
          <p:nvPr/>
        </p:nvSpPr>
        <p:spPr>
          <a:xfrm>
            <a:off x="5792006" y="1474619"/>
            <a:ext cx="585233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4000" b="1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pPr algn="l"/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`code` </a:t>
            </a:r>
            <a:r>
              <a:rPr lang="en-US" sz="4000" dirty="0">
                <a:solidFill>
                  <a:srgbClr val="0D0D0D"/>
                </a:solidFill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sz="4000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4000" b="1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**Bold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:** text        </a:t>
            </a:r>
            <a:endParaRPr lang="en-US" sz="4000" b="0" i="1" dirty="0">
              <a:solidFill>
                <a:srgbClr val="0D0D0D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4000" b="0" i="1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*Italic</a:t>
            </a:r>
            <a:r>
              <a:rPr lang="en-US" sz="4000" b="0" i="0" dirty="0">
                <a:solidFill>
                  <a:srgbClr val="0D0D0D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:* text</a:t>
            </a:r>
            <a:endParaRPr lang="en-US" sz="4000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endParaRPr lang="en-US" sz="4000" b="1" dirty="0">
              <a:solidFill>
                <a:srgbClr val="0D0D0D"/>
              </a:solidFill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11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261B6A-33EF-A539-8BBF-5F004F46620B}"/>
              </a:ext>
            </a:extLst>
          </p:cNvPr>
          <p:cNvSpPr/>
          <p:nvPr/>
        </p:nvSpPr>
        <p:spPr>
          <a:xfrm>
            <a:off x="4485503" y="0"/>
            <a:ext cx="3040277" cy="15270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!!Code">
            <a:extLst>
              <a:ext uri="{FF2B5EF4-FFF2-40B4-BE49-F238E27FC236}">
                <a16:creationId xmlns:a16="http://schemas.microsoft.com/office/drawing/2014/main" id="{1BB6A054-E644-C6E0-9B1A-D1B103302CC7}"/>
              </a:ext>
            </a:extLst>
          </p:cNvPr>
          <p:cNvSpPr txBox="1"/>
          <p:nvPr/>
        </p:nvSpPr>
        <p:spPr>
          <a:xfrm>
            <a:off x="4500435" y="2198642"/>
            <a:ext cx="3289986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Code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Inline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`code`</a:t>
            </a:r>
            <a:r>
              <a:rPr lang="en-US" dirty="0">
                <a:solidFill>
                  <a:srgbClr val="0D0D0D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Arial" panose="020B0604020202020204" pitchFamily="34" charset="0"/>
                <a:ea typeface="Fira Code" panose="020B0809050000020004" pitchFamily="49" charset="0"/>
                <a:cs typeface="Arial" panose="020B0604020202020204" pitchFamily="34" charset="0"/>
              </a:rPr>
              <a:t>example</a:t>
            </a:r>
            <a:b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```java</a:t>
            </a: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Multiline</a:t>
            </a:r>
          </a:p>
          <a:p>
            <a:pPr algn="l"/>
            <a:r>
              <a:rPr lang="en-US" dirty="0" err="1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Codeblock</a:t>
            </a:r>
            <a:endParaRPr lang="en-US" dirty="0">
              <a:solidFill>
                <a:srgbClr val="0D0D0D"/>
              </a:solidFill>
              <a:highlight>
                <a:srgbClr val="C0C0C0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C0C0C0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```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7" name="!!Emphasis">
            <a:extLst>
              <a:ext uri="{FF2B5EF4-FFF2-40B4-BE49-F238E27FC236}">
                <a16:creationId xmlns:a16="http://schemas.microsoft.com/office/drawing/2014/main" id="{739B6138-DD5F-7C28-0AB6-072487C85448}"/>
              </a:ext>
            </a:extLst>
          </p:cNvPr>
          <p:cNvSpPr txBox="1"/>
          <p:nvPr/>
        </p:nvSpPr>
        <p:spPr>
          <a:xfrm>
            <a:off x="7954662" y="295974"/>
            <a:ext cx="609805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Emphasis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Bold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:     bold text        </a:t>
            </a:r>
          </a:p>
          <a:p>
            <a:pPr algn="l"/>
            <a:endParaRPr lang="en-US" b="0" i="1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b="0" i="1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Italic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: italic text    </a:t>
            </a:r>
          </a:p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UPPERCASE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8" name="!!Headers">
            <a:extLst>
              <a:ext uri="{FF2B5EF4-FFF2-40B4-BE49-F238E27FC236}">
                <a16:creationId xmlns:a16="http://schemas.microsoft.com/office/drawing/2014/main" id="{B0AD6DF2-F733-FA66-730F-51D5FA1136D9}"/>
              </a:ext>
            </a:extLst>
          </p:cNvPr>
          <p:cNvSpPr txBox="1"/>
          <p:nvPr/>
        </p:nvSpPr>
        <p:spPr>
          <a:xfrm>
            <a:off x="293988" y="295974"/>
            <a:ext cx="4191515" cy="2739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Headers</a:t>
            </a:r>
          </a:p>
          <a:p>
            <a:pPr algn="l"/>
            <a:r>
              <a:rPr lang="en-US" sz="28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Use # for headers</a:t>
            </a:r>
          </a:p>
          <a:p>
            <a:pPr algn="l"/>
            <a:endParaRPr lang="en-US" sz="2800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r>
              <a:rPr lang="en-US" sz="3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 Header 1</a:t>
            </a:r>
          </a:p>
          <a:p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 Header 2</a:t>
            </a:r>
          </a:p>
          <a:p>
            <a:r>
              <a:rPr lang="en-US" sz="20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### Header 3</a:t>
            </a:r>
          </a:p>
        </p:txBody>
      </p:sp>
      <p:sp>
        <p:nvSpPr>
          <p:cNvPr id="9" name="!!Links">
            <a:extLst>
              <a:ext uri="{FF2B5EF4-FFF2-40B4-BE49-F238E27FC236}">
                <a16:creationId xmlns:a16="http://schemas.microsoft.com/office/drawing/2014/main" id="{88574E1E-302A-5041-D40C-0D93BD01F55B}"/>
              </a:ext>
            </a:extLst>
          </p:cNvPr>
          <p:cNvSpPr txBox="1"/>
          <p:nvPr/>
        </p:nvSpPr>
        <p:spPr>
          <a:xfrm>
            <a:off x="293988" y="4395787"/>
            <a:ext cx="723179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Links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algn="l"/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Inline link: </a:t>
            </a:r>
          </a:p>
          <a:p>
            <a:pPr algn="l"/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[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description</a:t>
            </a:r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](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url</a:t>
            </a:r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    </a:t>
            </a:r>
            <a:b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[</a:t>
            </a:r>
            <a:r>
              <a:rPr lang="en-US" dirty="0" err="1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OpenAI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](https://</a:t>
            </a:r>
            <a:r>
              <a:rPr lang="en-US" dirty="0" err="1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www.openai.com</a:t>
            </a: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) =&gt; </a:t>
            </a:r>
            <a:r>
              <a:rPr lang="en-US" u="sng" dirty="0" err="1">
                <a:solidFill>
                  <a:schemeClr val="tx2">
                    <a:lumMod val="50000"/>
                    <a:lumOff val="50000"/>
                  </a:schemeClr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OpenAI</a:t>
            </a:r>
            <a:endParaRPr lang="en-US" u="sng" dirty="0">
              <a:solidFill>
                <a:schemeClr val="tx2">
                  <a:lumMod val="50000"/>
                  <a:lumOff val="50000"/>
                </a:schemeClr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10" name="!!Lists">
            <a:extLst>
              <a:ext uri="{FF2B5EF4-FFF2-40B4-BE49-F238E27FC236}">
                <a16:creationId xmlns:a16="http://schemas.microsoft.com/office/drawing/2014/main" id="{F9B4E611-2E95-06CA-92F5-7C5C2804868B}"/>
              </a:ext>
            </a:extLst>
          </p:cNvPr>
          <p:cNvSpPr txBox="1"/>
          <p:nvPr/>
        </p:nvSpPr>
        <p:spPr>
          <a:xfrm>
            <a:off x="8106029" y="4123666"/>
            <a:ext cx="3289987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Lists</a:t>
            </a:r>
          </a:p>
          <a:p>
            <a:pPr algn="l"/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342900" indent="-342900" algn="l">
              <a:buAutoNum type="arabicPeriod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1</a:t>
            </a:r>
          </a:p>
          <a:p>
            <a:pPr marL="342900" indent="-342900" algn="l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</a:t>
            </a:r>
          </a:p>
          <a:p>
            <a:pPr marL="800100" lvl="1" indent="-342900">
              <a:buAutoNum type="arabicPeriod"/>
            </a:pPr>
            <a:r>
              <a:rPr lang="en-US" dirty="0">
                <a:solidFill>
                  <a:srgbClr val="0D0D0D"/>
                </a:solidFill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2.1</a:t>
            </a:r>
          </a:p>
          <a:p>
            <a:pPr marL="800100" lvl="1" indent="-342900"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Fira Code" panose="020B0809050000020004" pitchFamily="49" charset="0"/>
                <a:ea typeface="Fira Code" panose="020B0809050000020004" pitchFamily="49" charset="0"/>
              </a:rPr>
              <a:t>Item 2.2</a:t>
            </a:r>
          </a:p>
          <a:p>
            <a:pPr algn="l"/>
            <a:endParaRPr lang="en-US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749B15B-F780-2BF8-1784-8BA51FD0AAEE}"/>
              </a:ext>
            </a:extLst>
          </p:cNvPr>
          <p:cNvSpPr txBox="1">
            <a:spLocks/>
          </p:cNvSpPr>
          <p:nvPr/>
        </p:nvSpPr>
        <p:spPr>
          <a:xfrm>
            <a:off x="4649744" y="152090"/>
            <a:ext cx="274268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Markdown </a:t>
            </a:r>
            <a:br>
              <a:rPr lang="en-US" b="1" dirty="0"/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formatting</a:t>
            </a:r>
          </a:p>
        </p:txBody>
      </p:sp>
    </p:spTree>
    <p:extLst>
      <p:ext uri="{BB962C8B-B14F-4D97-AF65-F5344CB8AC3E}">
        <p14:creationId xmlns:p14="http://schemas.microsoft.com/office/powerpoint/2010/main" val="1746748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7749</TotalTime>
  <Words>277</Words>
  <Application>Microsoft Macintosh PowerPoint</Application>
  <PresentationFormat>Widescreen</PresentationFormat>
  <Paragraphs>104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HeadLineA</vt:lpstr>
      <vt:lpstr>roboto_regular</vt:lpstr>
      <vt:lpstr>Söhne</vt:lpstr>
      <vt:lpstr>Aptos</vt:lpstr>
      <vt:lpstr>Aptos Display</vt:lpstr>
      <vt:lpstr>Arial</vt:lpstr>
      <vt:lpstr>Fira Code</vt:lpstr>
      <vt:lpstr>Ink Free</vt:lpstr>
      <vt:lpstr>Office Theme</vt:lpstr>
      <vt:lpstr>Storytime GPT</vt:lpstr>
      <vt:lpstr>Concept Zero Shot  Prompting</vt:lpstr>
      <vt:lpstr>Concept The Wall</vt:lpstr>
      <vt:lpstr>Hackea (Hack + Ikea)  &amp;Other ways of getting  what you want</vt:lpstr>
      <vt:lpstr>Parts  Some  assembly required</vt:lpstr>
      <vt:lpstr>PowerPoint Presentation</vt:lpstr>
      <vt:lpstr>Concept Multi-step Prompt Here’s the plan,  Here’s the details</vt:lpstr>
      <vt:lpstr>Concept Markdown</vt:lpstr>
      <vt:lpstr>PowerPoint Presentation</vt:lpstr>
      <vt:lpstr>Concept Choices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Llewellyn Falco</dc:creator>
  <cp:lastModifiedBy>Falco, Llewellyn</cp:lastModifiedBy>
  <cp:revision>38</cp:revision>
  <dcterms:created xsi:type="dcterms:W3CDTF">2024-04-01T19:18:34Z</dcterms:created>
  <dcterms:modified xsi:type="dcterms:W3CDTF">2024-06-13T00:49:10Z</dcterms:modified>
</cp:coreProperties>
</file>

<file path=docProps/thumbnail.jpeg>
</file>